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2" r:id="rId1"/>
  </p:sldMasterIdLst>
  <p:notesMasterIdLst>
    <p:notesMasterId r:id="rId111"/>
  </p:notesMasterIdLst>
  <p:handoutMasterIdLst>
    <p:handoutMasterId r:id="rId112"/>
  </p:handoutMasterIdLst>
  <p:sldIdLst>
    <p:sldId id="258" r:id="rId2"/>
    <p:sldId id="487" r:id="rId3"/>
    <p:sldId id="636" r:id="rId4"/>
    <p:sldId id="626" r:id="rId5"/>
    <p:sldId id="490" r:id="rId6"/>
    <p:sldId id="484" r:id="rId7"/>
    <p:sldId id="485" r:id="rId8"/>
    <p:sldId id="493" r:id="rId9"/>
    <p:sldId id="639" r:id="rId10"/>
    <p:sldId id="640" r:id="rId11"/>
    <p:sldId id="641" r:id="rId12"/>
    <p:sldId id="642" r:id="rId13"/>
    <p:sldId id="643" r:id="rId14"/>
    <p:sldId id="638" r:id="rId15"/>
    <p:sldId id="644" r:id="rId16"/>
    <p:sldId id="503" r:id="rId17"/>
    <p:sldId id="504" r:id="rId18"/>
    <p:sldId id="506" r:id="rId19"/>
    <p:sldId id="509" r:id="rId20"/>
    <p:sldId id="510" r:id="rId21"/>
    <p:sldId id="635" r:id="rId22"/>
    <p:sldId id="629" r:id="rId23"/>
    <p:sldId id="514" r:id="rId24"/>
    <p:sldId id="515" r:id="rId25"/>
    <p:sldId id="516" r:id="rId26"/>
    <p:sldId id="517" r:id="rId27"/>
    <p:sldId id="518" r:id="rId28"/>
    <p:sldId id="492" r:id="rId29"/>
    <p:sldId id="645" r:id="rId30"/>
    <p:sldId id="646" r:id="rId31"/>
    <p:sldId id="542" r:id="rId32"/>
    <p:sldId id="540" r:id="rId33"/>
    <p:sldId id="519" r:id="rId34"/>
    <p:sldId id="543" r:id="rId35"/>
    <p:sldId id="563" r:id="rId36"/>
    <p:sldId id="546" r:id="rId37"/>
    <p:sldId id="559" r:id="rId38"/>
    <p:sldId id="560" r:id="rId39"/>
    <p:sldId id="561" r:id="rId40"/>
    <p:sldId id="562" r:id="rId41"/>
    <p:sldId id="544" r:id="rId42"/>
    <p:sldId id="498" r:id="rId43"/>
    <p:sldId id="500" r:id="rId44"/>
    <p:sldId id="501" r:id="rId45"/>
    <p:sldId id="567" r:id="rId46"/>
    <p:sldId id="568" r:id="rId47"/>
    <p:sldId id="569" r:id="rId48"/>
    <p:sldId id="572" r:id="rId49"/>
    <p:sldId id="573" r:id="rId50"/>
    <p:sldId id="575" r:id="rId51"/>
    <p:sldId id="576" r:id="rId52"/>
    <p:sldId id="577" r:id="rId53"/>
    <p:sldId id="598" r:id="rId54"/>
    <p:sldId id="599" r:id="rId55"/>
    <p:sldId id="600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601" r:id="rId65"/>
    <p:sldId id="592" r:id="rId66"/>
    <p:sldId id="602" r:id="rId67"/>
    <p:sldId id="594" r:id="rId68"/>
    <p:sldId id="595" r:id="rId69"/>
    <p:sldId id="596" r:id="rId70"/>
    <p:sldId id="603" r:id="rId71"/>
    <p:sldId id="625" r:id="rId72"/>
    <p:sldId id="605" r:id="rId73"/>
    <p:sldId id="606" r:id="rId74"/>
    <p:sldId id="607" r:id="rId75"/>
    <p:sldId id="604" r:id="rId76"/>
    <p:sldId id="597" r:id="rId77"/>
    <p:sldId id="623" r:id="rId78"/>
    <p:sldId id="608" r:id="rId79"/>
    <p:sldId id="609" r:id="rId80"/>
    <p:sldId id="610" r:id="rId81"/>
    <p:sldId id="611" r:id="rId82"/>
    <p:sldId id="612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21" r:id="rId92"/>
    <p:sldId id="622" r:id="rId93"/>
    <p:sldId id="630" r:id="rId94"/>
    <p:sldId id="628" r:id="rId95"/>
    <p:sldId id="547" r:id="rId96"/>
    <p:sldId id="548" r:id="rId97"/>
    <p:sldId id="549" r:id="rId98"/>
    <p:sldId id="550" r:id="rId99"/>
    <p:sldId id="551" r:id="rId100"/>
    <p:sldId id="552" r:id="rId101"/>
    <p:sldId id="553" r:id="rId102"/>
    <p:sldId id="554" r:id="rId103"/>
    <p:sldId id="564" r:id="rId104"/>
    <p:sldId id="555" r:id="rId105"/>
    <p:sldId id="556" r:id="rId106"/>
    <p:sldId id="557" r:id="rId107"/>
    <p:sldId id="631" r:id="rId108"/>
    <p:sldId id="633" r:id="rId109"/>
    <p:sldId id="634" r:id="rId1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3"/>
    <p:restoredTop sz="96327"/>
  </p:normalViewPr>
  <p:slideViewPr>
    <p:cSldViewPr>
      <p:cViewPr varScale="1">
        <p:scale>
          <a:sx n="128" d="100"/>
          <a:sy n="128" d="100"/>
        </p:scale>
        <p:origin x="9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4288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68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101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104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105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71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85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339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32047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4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54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85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191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035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3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59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65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94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personalpages.manchester.ac.uk/staff/m.dodge/cybergeography/atlas/historical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uhk.edu.hk/spring2022/csci4430" TargetMode="External"/><Relationship Id="rId2" Type="http://schemas.openxmlformats.org/officeDocument/2006/relationships/hyperlink" Target="https://github.com/henryhxu/CSCI4430-ESTR41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enryhxu.github.io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4350" y="3808553"/>
            <a:ext cx="8115300" cy="1828800"/>
          </a:xfrm>
        </p:spPr>
        <p:txBody>
          <a:bodyPr/>
          <a:lstStyle/>
          <a:p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Hong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Xu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</a:t>
            </a:r>
            <a:r>
              <a:rPr lang="en-US" altLang="zh-CN" sz="1800" i="1" dirty="0" err="1">
                <a:latin typeface="Arial" charset="0"/>
                <a:ea typeface="ＭＳ Ｐゴシック" charset="0"/>
                <a:cs typeface="ＭＳ Ｐゴシック" charset="0"/>
              </a:rPr>
              <a:t>Mosharaf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Chowdhury,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858" y="1090432"/>
            <a:ext cx="9144000" cy="2286000"/>
          </a:xfrm>
        </p:spPr>
        <p:txBody>
          <a:bodyPr/>
          <a:lstStyle/>
          <a:p>
            <a:pPr algn="ctr"/>
            <a:r>
              <a:rPr lang="en-US" altLang="zh-CN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CSCI4430</a:t>
            </a:r>
            <a:r>
              <a:rPr lang="zh-CN" altLang="en-US" dirty="0">
                <a:latin typeface="Arial Black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Lecture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Overview</a:t>
            </a:r>
            <a:endParaRPr lang="en-US" b="1" dirty="0"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1969,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2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3573-9112-774B-900B-A2D6F5AD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5500"/>
            <a:ext cx="3239851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190023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distinguish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nodes?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4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380BD-156B-D743-8943-577A8368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4" y="1725062"/>
            <a:ext cx="6799735" cy="447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1971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872902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Network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route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76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0BB5-72C6-BB40-9A4A-96DA8E6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547873"/>
            <a:ext cx="6796558" cy="4572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1980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14522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Transport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9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EE2-B0B7-BB4A-AC9F-E8331AD2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1" y="1867762"/>
            <a:ext cx="8549939" cy="425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485249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online</a:t>
            </a:r>
            <a:r>
              <a:rPr lang="zh-CN" altLang="en-US" sz="2400" dirty="0"/>
              <a:t> </a:t>
            </a:r>
            <a:r>
              <a:rPr lang="en-US" altLang="zh-CN" sz="2400" dirty="0"/>
              <a:t>services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Internet?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3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layers;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Internet)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kinda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naturally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manner</a:t>
            </a:r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mind;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confusions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remembering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discrepancy</a:t>
            </a:r>
          </a:p>
          <a:p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what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happens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when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enter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 err="1">
                <a:solidFill>
                  <a:srgbClr val="0000FF"/>
                </a:solidFill>
              </a:rPr>
              <a:t>google.com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in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76594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CS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unifying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en-US" altLang="zh-CN" dirty="0"/>
              <a:t>“just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protocols”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Jennifer</a:t>
            </a:r>
            <a:r>
              <a:rPr lang="zh-CN" altLang="en-US" dirty="0"/>
              <a:t> </a:t>
            </a:r>
            <a:r>
              <a:rPr lang="en-US" altLang="zh-CN" dirty="0"/>
              <a:t>Rexford</a:t>
            </a:r>
          </a:p>
          <a:p>
            <a:pPr lvl="2"/>
            <a:r>
              <a:rPr lang="en-US" altLang="zh-CN" dirty="0"/>
              <a:t>HTTP,</a:t>
            </a:r>
            <a:r>
              <a:rPr lang="zh-CN" altLang="en-US" dirty="0"/>
              <a:t> </a:t>
            </a:r>
            <a:r>
              <a:rPr lang="en-US" altLang="zh-CN" dirty="0"/>
              <a:t>IMAP,</a:t>
            </a:r>
            <a:r>
              <a:rPr lang="zh-CN" altLang="en-US" dirty="0"/>
              <a:t> </a:t>
            </a:r>
            <a:r>
              <a:rPr lang="en-US" altLang="zh-CN" dirty="0"/>
              <a:t>RTSP,</a:t>
            </a:r>
            <a:r>
              <a:rPr lang="zh-CN" altLang="en-US" dirty="0"/>
              <a:t> </a:t>
            </a:r>
            <a:r>
              <a:rPr lang="en-US" altLang="zh-CN" dirty="0"/>
              <a:t>DNS,</a:t>
            </a:r>
            <a:r>
              <a:rPr lang="zh-CN" altLang="en-US" dirty="0"/>
              <a:t> </a:t>
            </a:r>
            <a:r>
              <a:rPr lang="en-US" altLang="zh-CN" dirty="0"/>
              <a:t>TCP,</a:t>
            </a:r>
            <a:r>
              <a:rPr lang="zh-CN" altLang="en-US" dirty="0"/>
              <a:t> </a:t>
            </a:r>
            <a:r>
              <a:rPr lang="en-US" altLang="zh-CN" dirty="0"/>
              <a:t>UDP,</a:t>
            </a:r>
            <a:r>
              <a:rPr lang="zh-CN" altLang="en-US" dirty="0"/>
              <a:t> </a:t>
            </a:r>
            <a:r>
              <a:rPr lang="en-US" altLang="zh-CN" dirty="0"/>
              <a:t>IP,</a:t>
            </a:r>
            <a:r>
              <a:rPr lang="zh-CN" altLang="en-US" dirty="0"/>
              <a:t> </a:t>
            </a:r>
            <a:r>
              <a:rPr lang="en-US" altLang="zh-CN" dirty="0"/>
              <a:t>BGP,</a:t>
            </a:r>
            <a:r>
              <a:rPr lang="zh-CN" altLang="en-US" dirty="0"/>
              <a:t> </a:t>
            </a:r>
            <a:r>
              <a:rPr lang="en-US" altLang="zh-CN" dirty="0"/>
              <a:t>OSPF,</a:t>
            </a:r>
            <a:r>
              <a:rPr lang="zh-CN" altLang="en-US" dirty="0"/>
              <a:t> </a:t>
            </a:r>
            <a:r>
              <a:rPr lang="en-US" altLang="zh-CN" dirty="0"/>
              <a:t>ARP,</a:t>
            </a:r>
            <a:r>
              <a:rPr lang="zh-CN" altLang="en-US" dirty="0"/>
              <a:t> </a:t>
            </a:r>
            <a:r>
              <a:rPr lang="en-US" altLang="zh-CN" dirty="0"/>
              <a:t>DHCP,</a:t>
            </a:r>
            <a:r>
              <a:rPr lang="zh-CN" altLang="en-US" dirty="0"/>
              <a:t> </a:t>
            </a:r>
            <a:r>
              <a:rPr lang="en-US" altLang="zh-CN" dirty="0"/>
              <a:t>CSMA/CD,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There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wrong!</a:t>
            </a:r>
            <a:endParaRPr lang="en-HK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design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philosophy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tradeoffs</a:t>
            </a:r>
            <a:r>
              <a:rPr lang="en-US" altLang="zh-CN" dirty="0">
                <a:solidFill>
                  <a:schemeClr val="accent6"/>
                </a:solidFill>
              </a:rPr>
              <a:t>,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more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than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anything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else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There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is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good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bad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design!</a:t>
            </a:r>
          </a:p>
        </p:txBody>
      </p:sp>
    </p:spTree>
    <p:extLst>
      <p:ext uri="{BB962C8B-B14F-4D97-AF65-F5344CB8AC3E}">
        <p14:creationId xmlns:p14="http://schemas.microsoft.com/office/powerpoint/2010/main" val="156777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en-US" dirty="0"/>
              <a:t>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  <a:p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tutorials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calculation,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&lt;3min</a:t>
            </a:r>
          </a:p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xam</a:t>
            </a:r>
          </a:p>
          <a:p>
            <a:pPr lvl="1"/>
            <a:r>
              <a:rPr lang="en-US" altLang="zh-CN" dirty="0"/>
              <a:t>TBD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29666"/>
              </p:ext>
            </p:extLst>
          </p:nvPr>
        </p:nvGraphicFramePr>
        <p:xfrm>
          <a:off x="685800" y="1600200"/>
          <a:ext cx="7924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Quizzes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in</a:t>
                      </a:r>
                      <a:r>
                        <a:rPr lang="zh-CN" altLang="en-US" sz="28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assignments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ALL-NEW*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“csci4430</a:t>
            </a:r>
            <a:r>
              <a:rPr lang="zh-CN" altLang="en-US" dirty="0"/>
              <a:t> </a:t>
            </a:r>
            <a:r>
              <a:rPr lang="en-US" altLang="zh-CN" dirty="0"/>
              <a:t>rocks!”</a:t>
            </a:r>
            <a:endParaRPr lang="en-US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Never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the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TA!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not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respond</a:t>
            </a:r>
            <a:endParaRPr lang="en-HK" altLang="zh-CN" dirty="0">
              <a:solidFill>
                <a:srgbClr val="0000FF"/>
              </a:solidFill>
            </a:endParaRP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Use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messages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matters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Only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us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when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you’re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emailed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to</a:t>
            </a:r>
            <a:endParaRPr lang="en-US" dirty="0"/>
          </a:p>
          <a:p>
            <a:r>
              <a:rPr lang="en-US" dirty="0"/>
              <a:t>Assignment submission via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err="1"/>
              <a:t>autograder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olicie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description in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5CDA-28BC-DC4A-9414-7A083154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on </a:t>
            </a:r>
            <a:r>
              <a:rPr lang="en-US" altLang="zh-CN" dirty="0"/>
              <a:t>Covid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223C-0F33-D84A-B475-434D88B4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Masks on, while you are in the class</a:t>
            </a:r>
          </a:p>
          <a:p>
            <a:pPr lvl="1"/>
            <a:r>
              <a:rPr lang="en-US" dirty="0"/>
              <a:t>Except for taking quick drinks etc.</a:t>
            </a:r>
          </a:p>
          <a:p>
            <a:pPr lvl="1"/>
            <a:endParaRPr lang="en-US" dirty="0"/>
          </a:p>
          <a:p>
            <a:r>
              <a:rPr lang="en-US" dirty="0"/>
              <a:t>Please strive for us to continue meeting in person instead of going back to zoom</a:t>
            </a:r>
          </a:p>
          <a:p>
            <a:pPr lvl="1"/>
            <a:r>
              <a:rPr lang="en-US" dirty="0"/>
              <a:t>We will if/when it’s unsafe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C0185-C501-444B-A30F-F18CA1DE4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sensor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tablet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39940"/>
            <a:ext cx="1139732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1702006"/>
          </a:xfrm>
        </p:spPr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5052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478478"/>
              <a:ext cx="1376361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HKBN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798" y="4902982"/>
              <a:ext cx="1347788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China</a:t>
              </a:r>
              <a:r>
                <a:rPr lang="zh-CN" altLang="en-US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 </a:t>
              </a:r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Mobile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PCCW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E7B4-3DD7-DB44-B01A-6A5F4171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  <a:r>
              <a:rPr lang="en-US" altLang="zh-CN" dirty="0"/>
              <a:t>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4A1DD-9EA6-DF4E-AA76-3E224C9A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end-hosts</a:t>
            </a:r>
            <a:r>
              <a:rPr lang="zh-CN" altLang="en-US" dirty="0"/>
              <a:t> </a:t>
            </a:r>
            <a:r>
              <a:rPr lang="en-US" altLang="zh-CN" dirty="0"/>
              <a:t>(anywhere!)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nets?</a:t>
            </a:r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E03B819-C99B-944D-987F-570DC62B44C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048000"/>
            <a:ext cx="6685906" cy="3506014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75AD8F9-DA32-0D4E-AE63-CA04F309D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163579-C33B-C64F-B837-928DFCF7E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E55F77B9-E1E9-B64D-8C05-C0B34B79E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6D6C9943-4CE4-F740-8FCB-54CE16E31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E193DDC8-2B8D-904D-A7C4-0FDD2FE05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A64D3707-0BCB-3742-BF9D-A8C7D50CB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C3FD11BE-E59B-0944-AADA-1A6968887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5809094D-A22A-484B-AA7B-A4FEBC01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55DD12AC-FBE7-974A-9F32-A021CD224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E5A8D4F8-D7B8-8E43-B26A-F080A51E9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F183FE38-659D-1F4E-94E4-8B0F7A2F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6A5359BA-B9BA-484B-85FD-6A3B4EB79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076A4608-5356-854E-B303-E7631A42B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03A44E03-A6F8-5A44-9C88-6EE784ECA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5A54D705-EEC7-A74E-9AE9-D668EBD04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3A97DC09-345F-2F4E-838E-52A3A795D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B36BAAF1-1D37-2E41-8766-571ACC3E0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CF1A9668-9C9B-894E-9845-91BCB0E99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766E450F-B0C7-7940-B285-22C816AD3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CDECE502-03C3-334E-9061-0953928D9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7B86EB0B-099B-CD43-AC8D-35F1843FF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1ECA7F11-81FE-684A-9581-AAB0813A3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74640D60-CCA5-E246-8301-FBA72212E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8FCA071B-90AC-DC4E-B42A-64CDC899D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DD2ECB2C-F5E7-C643-8341-761F711B6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AC89483-8BB1-2B46-9D74-2F13B9F00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4CFAEC23-47CB-1F41-AE0E-58C6342F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9F1F35E9-1AAD-3447-B25E-15B0171F1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CBE692D-3CF6-4240-A02F-ED7840CC4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78940F80-4546-3F4C-B902-B3A4079D8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4CEB8734-4C0E-8440-B488-78D91BD8B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84BBA7EF-11BA-1A41-8384-0C3D7F240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D4A56146-16E8-6D4F-AB9B-04B43A7B7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8510F631-F05D-5743-B65A-0F68CA8A3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740A3B21-51DA-F54E-81F6-175344E74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679BD3E2-D5BD-C843-8B04-94EDA37C6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D4F16B07-39CD-3B4B-963D-5ECA4B0E0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5351652D-5C9A-694A-9BA7-F404C034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9202EDF7-A3CF-724B-9E9E-19D97FF10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686A1736-B522-0340-8C33-778B7C0BD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638D047A-F7E4-B544-8B8C-104AE4940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D31C199E-B8F8-514E-B8D1-603FF6528A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294029E1-FA1A-B247-A5FB-A5A1249B1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8B10A319-BE3A-BD4E-AAF2-E2BC90D20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E3001C5D-B67E-D541-9BBC-252B4CA3C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C92F1D48-619C-5240-A15C-21352570F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4B17ABFB-F661-EE45-A41D-631046D9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289A3EBC-6C3B-C841-A768-F75ABAFAB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CBEB32D3-81C6-3F44-9A8F-08D1AA8D2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D2D3338E-3DA2-8D48-9D5C-447A7E5FD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8215F56B-E17E-B149-974D-7A07D5DFE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D03DF14-CAD3-8246-9CC6-241F5B97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D7F7F70B-F433-CB49-B32C-F046F034F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89D7457C-B340-D443-A055-E4DD37E0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50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A5DA-1712-7840-B48F-EF212B2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websites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9F655-E4CF-9449-8B65-E20A86B2F9C0}"/>
              </a:ext>
            </a:extLst>
          </p:cNvPr>
          <p:cNvSpPr txBox="1"/>
          <p:nvPr/>
        </p:nvSpPr>
        <p:spPr>
          <a:xfrm>
            <a:off x="457200" y="25908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https://github.com/henryhxu/CSCI4430-ESTR4120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488F1-7F94-B542-ACC6-422228ECE5AD}"/>
              </a:ext>
            </a:extLst>
          </p:cNvPr>
          <p:cNvSpPr txBox="1"/>
          <p:nvPr/>
        </p:nvSpPr>
        <p:spPr>
          <a:xfrm>
            <a:off x="457200" y="43434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https://piazza.com/cuhk.edu.hk/spring2022/csci4430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84656-DAD2-6B41-8418-CD29B252BEE2}"/>
              </a:ext>
            </a:extLst>
          </p:cNvPr>
          <p:cNvSpPr txBox="1"/>
          <p:nvPr/>
        </p:nvSpPr>
        <p:spPr>
          <a:xfrm>
            <a:off x="457200" y="1978457"/>
            <a:ext cx="22813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All</a:t>
            </a:r>
            <a:r>
              <a:rPr lang="zh-CN" altLang="en-US" sz="2600" dirty="0"/>
              <a:t> </a:t>
            </a:r>
            <a:r>
              <a:rPr lang="en-US" altLang="zh-CN" sz="2600" dirty="0"/>
              <a:t>materials: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484B0-6355-9B43-96F8-075E33FDA1E0}"/>
              </a:ext>
            </a:extLst>
          </p:cNvPr>
          <p:cNvSpPr txBox="1"/>
          <p:nvPr/>
        </p:nvSpPr>
        <p:spPr>
          <a:xfrm>
            <a:off x="457200" y="3774758"/>
            <a:ext cx="3188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Discussions,</a:t>
            </a:r>
            <a:r>
              <a:rPr lang="zh-CN" altLang="en-US" sz="2600" dirty="0"/>
              <a:t> </a:t>
            </a:r>
            <a:r>
              <a:rPr lang="en-US" altLang="zh-CN" sz="2600" dirty="0"/>
              <a:t>Q&amp;A: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9250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3D1-7081-6443-A774-86E7B228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1900-0996-BA4C-92A3-93A9ACA0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08C7917-D403-7848-96DB-7437C288B9B3}"/>
              </a:ext>
            </a:extLst>
          </p:cNvPr>
          <p:cNvGrpSpPr>
            <a:grpSpLocks/>
          </p:cNvGrpSpPr>
          <p:nvPr/>
        </p:nvGrpSpPr>
        <p:grpSpPr bwMode="auto">
          <a:xfrm>
            <a:off x="249237" y="1918514"/>
            <a:ext cx="8437563" cy="4559300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3BD6655D-7771-9D4D-A4B2-34B220533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84499374-F31C-9E41-844F-E658993B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77D9F28D-4D3A-1740-858A-032AAD0FB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BA7B2D6A-1EF2-744D-B2A2-9CDDEFB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29479AC8-1481-A041-9159-50288864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04A142BA-406F-1A4A-B61B-8540D6CDD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951E1D39-8BB6-E149-A6F2-A3E2912BE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AC9E4634-17F2-014B-96EB-1BBDBBD44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CF807BA0-236C-ED40-BDD6-A30EB3F81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B3381363-773B-C642-A5A1-DC133C0EB3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CBCD95D9-7771-7C47-ABCD-F498FFF0D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39C8DED9-6FB8-354C-8EA9-E9BEBEF31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D369DAA5-0581-8D47-A0C7-9B9DF9A05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4420A0F2-9B9F-1D49-B7D3-EA84B8C42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6330633C-8730-DD46-9BCB-8CD647F17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F55079D1-2D6E-B649-AFE5-6FAF9B558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515AF0C9-8482-1944-BA53-64174768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E2B7AA68-9C37-2547-90CA-ABEB3183FE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51A220A4-57F3-1E42-802B-D885504FA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D1FFAE05-2445-9547-A356-DBA245B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6E11DCF0-A820-E444-9380-5F23F61A8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BD48600B-647D-1744-B8C5-9B55D1AD8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D7E80319-A1AA-4144-864E-DB69D0FA2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A7E999D9-61ED-E94B-BEE5-2EF2DD0B5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A776E1B9-482C-AC40-BE11-267E0D7C5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2BDC288-94C6-6A48-9918-474A4C67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6B144F1D-64AC-4B42-B7A5-D494C0042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AC2C4550-C222-F54A-85D0-EE70B66CC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5F6AE51-F10D-BF4D-A855-030325C6A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661DF19A-CA3A-1C4F-A344-2038FF836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37675D74-BD2E-974B-9B60-C125A296A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7BA94929-136C-D440-BBBA-E636CE4ED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0B2E6796-BAFB-B14C-AEFF-E495CA31E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D0F542D5-B5C8-5C4B-BCF2-C17558FA3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87F95FAF-3875-0744-A1B8-9110050DC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2352D061-9C31-A94D-889A-B67D86E6C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B0292711-4910-9B4C-B668-E84D475E1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1A3DDC60-B637-D846-B538-1C2672F6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2343E0B5-5E0D-3D46-B05F-0D20839BCA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54F70776-E91F-A14C-A043-97EF77422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DDD1562-AE9B-2749-A82C-40575FD99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E055BE67-BE2F-CC49-86F5-16EAB732E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85D506BC-8661-AA4A-A115-564CE90A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5B65CD38-1951-E34F-9E90-3EBDCD70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ADFEFAE0-C37B-7A47-B2CC-831FD2B7A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A7E99DCC-8812-6349-837E-8BDB39660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5139AF96-E6E2-1D41-A6EF-31CFA913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90C01982-586B-D042-AD40-8CA51CB64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E811ADD-0A04-B049-B29E-D8C38A0F4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33408803-F934-C34E-A2DB-F01AB4D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2A5FEF01-F1B7-3A4B-BCCD-C8D911CEF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58E7FA3-BBB8-BF45-AFAC-1C0B89D8E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F1908B9D-0C8E-D446-A9EA-E299F9A09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D1954AFE-B8A9-7941-AFDA-B34298DD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7CD75E0-1BE5-B04B-BDCF-E93297260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18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</a:t>
            </a:r>
            <a:r>
              <a:rPr lang="en-US" altLang="zh-CN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network</a:t>
            </a:r>
            <a:r>
              <a:rPr lang="zh-CN" altLang="en-US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</p:spTree>
    <p:extLst>
      <p:ext uri="{BB962C8B-B14F-4D97-AF65-F5344CB8AC3E}">
        <p14:creationId xmlns:p14="http://schemas.microsoft.com/office/powerpoint/2010/main" val="311156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3037"/>
            <a:ext cx="20891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Facebook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776912" y="5494288"/>
            <a:ext cx="3138487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Firefox accessing </a:t>
            </a:r>
            <a:r>
              <a:rPr lang="en-US" altLang="x-none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F</a:t>
            </a:r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acebook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</a:t>
            </a:r>
            <a:r>
              <a:rPr lang="en-US" dirty="0">
                <a:ea typeface="ＭＳ Ｐゴシック" charset="0"/>
                <a:cs typeface="ＭＳ Ｐゴシック" charset="0"/>
              </a:rPr>
              <a:t>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Extremely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nefficient when traffic is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bursty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!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Think: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Are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you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always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clicking?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E7D52C-051C-2A4B-8C9B-D0BCC249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1DCBB4-C926-1144-AD20-1232B9C4BE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63604D26-EB3E-A543-8E4D-2D8AEED49775}"/>
              </a:ext>
            </a:extLst>
          </p:cNvPr>
          <p:cNvSpPr txBox="1">
            <a:spLocks/>
          </p:cNvSpPr>
          <p:nvPr/>
        </p:nvSpPr>
        <p:spPr bwMode="auto">
          <a:xfrm>
            <a:off x="914400" y="5334000"/>
            <a:ext cx="7315200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2100">
                <a:solidFill>
                  <a:schemeClr val="accent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q"/>
              <a:defRPr sz="1800">
                <a:solidFill>
                  <a:schemeClr val="accent2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500">
                <a:solidFill>
                  <a:schemeClr val="accent2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n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b="0" kern="0" dirty="0">
                <a:solidFill>
                  <a:srgbClr val="0000FF"/>
                </a:solidFill>
              </a:rPr>
              <a:t>Office hours: See course webpage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FCE6E-CD29-7C42-96AD-7F842207F8E2}"/>
              </a:ext>
            </a:extLst>
          </p:cNvPr>
          <p:cNvSpPr txBox="1"/>
          <p:nvPr/>
        </p:nvSpPr>
        <p:spPr>
          <a:xfrm>
            <a:off x="1125691" y="4524330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Junliang</a:t>
            </a:r>
            <a:r>
              <a:rPr lang="zh-CN" altLang="en-US" dirty="0"/>
              <a:t> </a:t>
            </a:r>
            <a:r>
              <a:rPr lang="en-US" altLang="zh-CN" dirty="0"/>
              <a:t>Hu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0EB90-52C0-F74E-895E-2353B67681F8}"/>
              </a:ext>
            </a:extLst>
          </p:cNvPr>
          <p:cNvSpPr txBox="1"/>
          <p:nvPr/>
        </p:nvSpPr>
        <p:spPr>
          <a:xfrm>
            <a:off x="3841672" y="4524330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Qingyu</a:t>
            </a:r>
            <a:r>
              <a:rPr lang="zh-CN" altLang="en-US" dirty="0"/>
              <a:t> </a:t>
            </a:r>
            <a:r>
              <a:rPr lang="en-US" altLang="zh-CN" dirty="0"/>
              <a:t>Song</a:t>
            </a:r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64609A6-5A52-1B49-805B-5D57D1038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1" y="1676400"/>
            <a:ext cx="2552700" cy="2552700"/>
          </a:xfrm>
        </p:spPr>
      </p:pic>
      <p:pic>
        <p:nvPicPr>
          <p:cNvPr id="11" name="Content Placeholder 10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4DE96A5E-E441-EE4F-BA1C-C68F0DBB26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5056" r="215" b="27193"/>
          <a:stretch/>
        </p:blipFill>
        <p:spPr>
          <a:xfrm>
            <a:off x="3284078" y="1676400"/>
            <a:ext cx="2552400" cy="25527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4B457D-DCF3-344B-AA7E-A82A1F292CE8}"/>
              </a:ext>
            </a:extLst>
          </p:cNvPr>
          <p:cNvSpPr txBox="1"/>
          <p:nvPr/>
        </p:nvSpPr>
        <p:spPr>
          <a:xfrm>
            <a:off x="6523989" y="4524330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dirty="0" err="1"/>
              <a:t>Jingze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  <a:endParaRPr lang="en-US" dirty="0"/>
          </a:p>
        </p:txBody>
      </p:sp>
      <p:pic>
        <p:nvPicPr>
          <p:cNvPr id="3" name="Picture 2" descr="A picture containing person, sky, striped, shirt&#10;&#10;Description automatically generated">
            <a:extLst>
              <a:ext uri="{FF2B5EF4-FFF2-40B4-BE49-F238E27FC236}">
                <a16:creationId xmlns:a16="http://schemas.microsoft.com/office/drawing/2014/main" id="{188A3F89-68F8-D84C-BC13-8126CE806E2E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13"/>
          <a:stretch/>
        </p:blipFill>
        <p:spPr>
          <a:xfrm>
            <a:off x="6067845" y="1676400"/>
            <a:ext cx="2552400" cy="25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Efficient</a:t>
            </a:r>
            <a:r>
              <a:rPr lang="en-US" dirty="0">
                <a:ea typeface="ＭＳ Ｐゴシック" charset="0"/>
              </a:rPr>
              <a:t>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&gt;1.8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&gt;200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&gt;2.5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&gt;2.7 Billion</a:t>
            </a:r>
            <a:r>
              <a:rPr lang="en-US" dirty="0"/>
              <a:t>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Routers that switch </a:t>
            </a:r>
            <a:r>
              <a:rPr lang="en-US" dirty="0">
                <a:solidFill>
                  <a:srgbClr val="0000FF"/>
                </a:solidFill>
              </a:rPr>
              <a:t>10 Terabits/second</a:t>
            </a:r>
          </a:p>
          <a:p>
            <a:r>
              <a:rPr lang="en-US" dirty="0"/>
              <a:t>Links that carry </a:t>
            </a:r>
            <a:r>
              <a:rPr lang="en-US" dirty="0">
                <a:solidFill>
                  <a:srgbClr val="0000FF"/>
                </a:solidFill>
              </a:rPr>
              <a:t>100 Gigabits/second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6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altLang="zh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Henry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</a:t>
            </a:r>
            <a:r>
              <a:rPr lang="en-US" altLang="zh-CN" sz="2400" dirty="0"/>
              <a:t>CUHK</a:t>
            </a:r>
            <a:r>
              <a:rPr lang="en-US" sz="2400" dirty="0"/>
              <a:t> since 20</a:t>
            </a:r>
            <a:r>
              <a:rPr lang="en-US" altLang="zh-CN" sz="2400" dirty="0"/>
              <a:t>20;</a:t>
            </a:r>
            <a:r>
              <a:rPr lang="zh-CN" altLang="en-US" sz="2400" dirty="0"/>
              <a:t> </a:t>
            </a:r>
            <a:r>
              <a:rPr lang="en-US" altLang="zh-CN" sz="2400" dirty="0"/>
              <a:t>@</a:t>
            </a:r>
            <a:r>
              <a:rPr lang="en-US" altLang="zh-CN" sz="2400" dirty="0" err="1"/>
              <a:t>CityU</a:t>
            </a:r>
            <a:r>
              <a:rPr lang="zh-CN" altLang="en-US" sz="2400" dirty="0"/>
              <a:t> </a:t>
            </a:r>
            <a:r>
              <a:rPr lang="en-US" altLang="zh-CN" sz="2400" dirty="0"/>
              <a:t>since</a:t>
            </a:r>
            <a:r>
              <a:rPr lang="zh-CN" altLang="en-US" sz="2400" dirty="0"/>
              <a:t> </a:t>
            </a:r>
            <a:r>
              <a:rPr lang="en-US" altLang="zh-CN" sz="2400" dirty="0"/>
              <a:t>2013</a:t>
            </a:r>
          </a:p>
          <a:p>
            <a:r>
              <a:rPr lang="en-US" altLang="zh-CN" sz="2400" dirty="0" err="1"/>
              <a:t>Undergrad@CUHK</a:t>
            </a:r>
            <a:r>
              <a:rPr lang="zh-CN" altLang="en-US" sz="2400" dirty="0"/>
              <a:t> </a:t>
            </a:r>
            <a:r>
              <a:rPr lang="en-US" altLang="zh-CN" sz="2400" dirty="0"/>
              <a:t>2003–2007,</a:t>
            </a:r>
            <a:r>
              <a:rPr lang="zh-CN" altLang="en-US" sz="2400" dirty="0"/>
              <a:t> </a:t>
            </a:r>
            <a:r>
              <a:rPr lang="en-US" altLang="zh-CN" sz="2400" dirty="0"/>
              <a:t>NA</a:t>
            </a:r>
            <a:r>
              <a:rPr lang="zh-CN" altLang="en-US" sz="2400" dirty="0"/>
              <a:t> </a:t>
            </a:r>
            <a:r>
              <a:rPr lang="en-US" altLang="zh-CN" sz="2400" dirty="0"/>
              <a:t>college</a:t>
            </a:r>
            <a:endParaRPr lang="en-US" sz="2400" dirty="0"/>
          </a:p>
          <a:p>
            <a:r>
              <a:rPr lang="en-US" sz="2400" dirty="0"/>
              <a:t>Research: </a:t>
            </a:r>
            <a:r>
              <a:rPr lang="en-US" altLang="zh-CN" sz="2400" dirty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/>
              <a:t>networks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https://henryhxu.github.io/</a:t>
            </a:r>
            <a:endParaRPr lang="en-US" sz="2000" dirty="0"/>
          </a:p>
          <a:p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Tuesdays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1</a:t>
            </a:r>
            <a:r>
              <a:rPr lang="en-US" sz="2400" dirty="0">
                <a:solidFill>
                  <a:schemeClr val="accent6"/>
                </a:solidFill>
              </a:rPr>
              <a:t>PM–</a:t>
            </a:r>
            <a:r>
              <a:rPr lang="en-US" altLang="zh-CN" sz="2400" dirty="0">
                <a:solidFill>
                  <a:schemeClr val="accent6"/>
                </a:solidFill>
              </a:rPr>
              <a:t>3</a:t>
            </a:r>
            <a:r>
              <a:rPr lang="en-US" sz="2400" dirty="0">
                <a:solidFill>
                  <a:schemeClr val="accent6"/>
                </a:solidFill>
              </a:rPr>
              <a:t>PM (</a:t>
            </a:r>
            <a:r>
              <a:rPr lang="en-US" altLang="zh-CN" sz="2400" dirty="0">
                <a:solidFill>
                  <a:schemeClr val="accent6"/>
                </a:solidFill>
              </a:rPr>
              <a:t>can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be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virtual)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/>
              <a:t>B</a:t>
            </a:r>
            <a:r>
              <a:rPr lang="en-US" dirty="0"/>
              <a:t>y appointment (via </a:t>
            </a:r>
            <a:r>
              <a:rPr lang="en-US" altLang="zh-CN" dirty="0"/>
              <a:t>Piazza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Transmission rate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Queuing </a:t>
            </a:r>
            <a:r>
              <a:rPr lang="en-US" dirty="0"/>
              <a:t>delay: “pipe”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CENG3150/CSCI3150, or equivalent</a:t>
            </a:r>
          </a:p>
          <a:p>
            <a:pPr lvl="1"/>
            <a:r>
              <a:rPr lang="en-US" altLang="en-US" dirty="0"/>
              <a:t>If you haven’t taken it or have failed it, then you are advised NOT to take this course</a:t>
            </a:r>
          </a:p>
          <a:p>
            <a:pPr lvl="1"/>
            <a:r>
              <a:rPr lang="en-US" altLang="en-US" dirty="0"/>
              <a:t>Talk to me if you are uncertain</a:t>
            </a:r>
          </a:p>
          <a:p>
            <a:r>
              <a:rPr lang="en-US" altLang="en-US" dirty="0"/>
              <a:t>Comfortable with C/C++ programming</a:t>
            </a:r>
          </a:p>
          <a:p>
            <a:r>
              <a:rPr lang="en-US" altLang="en-US" dirty="0"/>
              <a:t>Comfortable with Linux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Transmission rate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dirty="0"/>
              <a:t>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trillion-dollar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question: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How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can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machines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communicate?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Inter-network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Internet!</a:t>
            </a:r>
            <a:endParaRPr lang="en-US" dirty="0"/>
          </a:p>
          <a:p>
            <a:r>
              <a:rPr lang="en-US" dirty="0"/>
              <a:t>What it’s not about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the destination receiving data from the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between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cable provider as an ISP?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ARPAnet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UCLA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SRI</a:t>
            </a:r>
            <a:r>
              <a:rPr lang="zh-CN" altLang="en-US" dirty="0"/>
              <a:t> </a:t>
            </a:r>
            <a:r>
              <a:rPr lang="en-US" altLang="zh-CN" dirty="0"/>
              <a:t>(Stanford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Institute)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03DBF-AEA4-3047-AE92-CAA3E6B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6400800" cy="325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8320F-AD30-C44E-A2B5-59FFC92730EA}"/>
              </a:ext>
            </a:extLst>
          </p:cNvPr>
          <p:cNvSpPr txBox="1"/>
          <p:nvPr/>
        </p:nvSpPr>
        <p:spPr>
          <a:xfrm>
            <a:off x="5468949" y="4666054"/>
            <a:ext cx="2097049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Link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C53E8-BED0-054C-AC25-0DF6206F8096}"/>
              </a:ext>
            </a:extLst>
          </p:cNvPr>
          <p:cNvSpPr txBox="1"/>
          <p:nvPr/>
        </p:nvSpPr>
        <p:spPr>
          <a:xfrm>
            <a:off x="4136854" y="3921203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talk?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09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theme/theme1.xml><?xml version="1.0" encoding="utf-8"?>
<a:theme xmlns:a="http://schemas.openxmlformats.org/drawingml/2006/main" name="CSCI4430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I4430" id="{5907AF02-222A-B541-BE6E-CC3BD76DBE67}" vid="{E0BAE68A-15ED-8A42-AFBB-2B0EFAF8750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1490469069</TotalTime>
  <Pages>7</Pages>
  <Words>3073</Words>
  <Application>Microsoft Macintosh PowerPoint</Application>
  <PresentationFormat>On-screen Show (4:3)</PresentationFormat>
  <Paragraphs>838</Paragraphs>
  <Slides>109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PMingLiU</vt:lpstr>
      <vt:lpstr>Arial</vt:lpstr>
      <vt:lpstr>Arial Black</vt:lpstr>
      <vt:lpstr>Calibri</vt:lpstr>
      <vt:lpstr>Courier New</vt:lpstr>
      <vt:lpstr>Gill Sans</vt:lpstr>
      <vt:lpstr>Helvetica</vt:lpstr>
      <vt:lpstr>Monotype Sorts</vt:lpstr>
      <vt:lpstr>Times New Roman</vt:lpstr>
      <vt:lpstr>Wingdings</vt:lpstr>
      <vt:lpstr>CSCI4430</vt:lpstr>
      <vt:lpstr>CSCI4430 Computer Networks  Lecture 1: Intro and Overview</vt:lpstr>
      <vt:lpstr>Agenda</vt:lpstr>
      <vt:lpstr>Course websites</vt:lpstr>
      <vt:lpstr>TA team</vt:lpstr>
      <vt:lpstr>Hong Xu, Henry</vt:lpstr>
      <vt:lpstr>Prerequisites</vt:lpstr>
      <vt:lpstr>What is this course about?</vt:lpstr>
      <vt:lpstr>What is a network? </vt:lpstr>
      <vt:lpstr>How does it evolve – 1969</vt:lpstr>
      <vt:lpstr>How does it evolve – 1969</vt:lpstr>
      <vt:lpstr>How does it evolve – 1971</vt:lpstr>
      <vt:lpstr>How does it evolve – 1980</vt:lpstr>
      <vt:lpstr>How does it evolve – Now</vt:lpstr>
      <vt:lpstr>What you will learn</vt:lpstr>
      <vt:lpstr>What you will learn</vt:lpstr>
      <vt:lpstr>Class workload</vt:lpstr>
      <vt:lpstr>Grading</vt:lpstr>
      <vt:lpstr>The ALL-NEW* assignments</vt:lpstr>
      <vt:lpstr>Communication protocol</vt:lpstr>
      <vt:lpstr>Other policies</vt:lpstr>
      <vt:lpstr>Policies on Covid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Connecting everyone</vt:lpstr>
      <vt:lpstr>Connecting everyone</vt:lpstr>
      <vt:lpstr>Solution: 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MASSIVE Scale</vt:lpstr>
      <vt:lpstr>Have we found the right solution?</vt:lpstr>
      <vt:lpstr>The Internet is a lesson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UC Riverside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Hong Xu (CSD)</cp:lastModifiedBy>
  <cp:revision>1441</cp:revision>
  <cp:lastPrinted>1999-09-08T17:25:07Z</cp:lastPrinted>
  <dcterms:created xsi:type="dcterms:W3CDTF">2014-01-14T18:15:50Z</dcterms:created>
  <dcterms:modified xsi:type="dcterms:W3CDTF">2022-01-09T14:53:54Z</dcterms:modified>
  <cp:category/>
</cp:coreProperties>
</file>